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67" r:id="rId2"/>
    <p:sldId id="258" r:id="rId3"/>
    <p:sldId id="259" r:id="rId4"/>
    <p:sldId id="260" r:id="rId5"/>
    <p:sldId id="268" r:id="rId6"/>
    <p:sldId id="262" r:id="rId7"/>
    <p:sldId id="270" r:id="rId8"/>
    <p:sldId id="269" r:id="rId9"/>
    <p:sldId id="271" r:id="rId10"/>
    <p:sldId id="263" r:id="rId11"/>
    <p:sldId id="276" r:id="rId12"/>
    <p:sldId id="264" r:id="rId13"/>
    <p:sldId id="265" r:id="rId14"/>
    <p:sldId id="272" r:id="rId15"/>
    <p:sldId id="273" r:id="rId16"/>
    <p:sldId id="274" r:id="rId17"/>
    <p:sldId id="275" r:id="rId18"/>
    <p:sldId id="277" r:id="rId19"/>
    <p:sldId id="266" r:id="rId20"/>
  </p:sldIdLst>
  <p:sldSz cx="9144000" cy="5143500" type="screen16x9"/>
  <p:notesSz cx="6858000" cy="9144000"/>
  <p:embeddedFontLst>
    <p:embeddedFont>
      <p:font typeface="Rubik Light" charset="-79"/>
      <p:regular r:id="rId22"/>
      <p:bold r:id="rId23"/>
      <p:italic r:id="rId24"/>
      <p:boldItalic r:id="rId25"/>
    </p:embeddedFont>
    <p:embeddedFont>
      <p:font typeface="Rubik Medium" charset="-79"/>
      <p:regular r:id="rId26"/>
      <p:bold r:id="rId27"/>
      <p:italic r:id="rId28"/>
      <p:boldItalic r:id="rId29"/>
    </p:embeddedFont>
    <p:embeddedFont>
      <p:font typeface="Rubik SemiBold" charset="-79"/>
      <p:regular r:id="rId30"/>
      <p:bold r:id="rId31"/>
      <p:italic r:id="rId32"/>
      <p:boldItalic r:id="rId33"/>
    </p:embeddedFont>
    <p:embeddedFont>
      <p:font typeface="Open Sans" pitchFamily="34" charset="0"/>
      <p:regular r:id="rId34"/>
      <p:bold r:id="rId35"/>
      <p:italic r:id="rId36"/>
      <p:boldItalic r:id="rId37"/>
    </p:embeddedFont>
    <p:embeddedFont>
      <p:font typeface="Rubik" charset="-79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i1nl8uAJepcjcA2CnLI/GAkZtj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 autoAdjust="0"/>
    <p:restoredTop sz="94624" autoAdjust="0"/>
  </p:normalViewPr>
  <p:slideViewPr>
    <p:cSldViewPr snapToGrid="0">
      <p:cViewPr>
        <p:scale>
          <a:sx n="75" d="100"/>
          <a:sy n="75" d="100"/>
        </p:scale>
        <p:origin x="-944" y="-2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84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09571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ec2985a68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3ec2985a68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5ee86830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265ee86830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5ee8683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5ee8683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ithub.com/ghaza-putra/kimiafarma-business-performance.gi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ookerstudio.google.com/reporting/4d0746b7-26a9-4ad5-b015-7c800194ae19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nkedin.com/in/ghazaputra99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hyperlink" Target="https://github.com/ghaza-putra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eevGQYKJG4m5X2i0fNYy47AcX7D3dqVg/view?usp=sharing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drive.google.com/file/d/13TjUC6qJIfEN68kKQlxkhv0xU3LIdOAA/view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rive.google.com/file/d/1LGzP2VEwi4QhIIkXb1nzmgGaXShHQhyY/view?usp=sharing" TargetMode="External"/><Relationship Id="rId5" Type="http://schemas.openxmlformats.org/officeDocument/2006/relationships/hyperlink" Target="https://drive.google.com/file/d/1qzSZogH-vffVGB74bXv08t2C9SfazU31/view?usp=sharing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drive.google.com/file/d/1QpQJMcUmemLGMq1kT_wg-UTN5QsxaU9b/view?usp=shar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kJmWzFuIo8Q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cloud.google.com/bigquer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/>
          <p:nvPr/>
        </p:nvSpPr>
        <p:spPr>
          <a:xfrm>
            <a:off x="6645168" y="-1016234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0825" y="133900"/>
            <a:ext cx="1581660" cy="5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6;p13"/>
          <p:cNvSpPr txBox="1"/>
          <p:nvPr/>
        </p:nvSpPr>
        <p:spPr>
          <a:xfrm>
            <a:off x="517899" y="1596200"/>
            <a:ext cx="5089225" cy="8771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4500" b="1" dirty="0" smtClean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FINAL PROJECT</a:t>
            </a:r>
            <a:endParaRPr sz="2000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" name="Google Shape;57;p13"/>
          <p:cNvSpPr txBox="1"/>
          <p:nvPr/>
        </p:nvSpPr>
        <p:spPr>
          <a:xfrm>
            <a:off x="551767" y="2258223"/>
            <a:ext cx="7660901" cy="56935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500" b="1" dirty="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Kimia </a:t>
            </a:r>
            <a:r>
              <a:rPr lang="en-US" sz="2500" b="1" dirty="0" err="1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Farma</a:t>
            </a:r>
            <a:r>
              <a:rPr lang="en-US" sz="2500" b="1" dirty="0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 Performance Analysis 2020–2023</a:t>
            </a:r>
          </a:p>
        </p:txBody>
      </p:sp>
      <p:sp>
        <p:nvSpPr>
          <p:cNvPr id="12" name="Google Shape;60;p13"/>
          <p:cNvSpPr txBox="1"/>
          <p:nvPr/>
        </p:nvSpPr>
        <p:spPr>
          <a:xfrm>
            <a:off x="551767" y="3650827"/>
            <a:ext cx="4054101" cy="80018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000" dirty="0" smtClean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Project Based Virtual Internship </a:t>
            </a:r>
          </a:p>
          <a:p>
            <a:pPr lvl="0"/>
            <a:r>
              <a:rPr lang="en-US" sz="2000" dirty="0" smtClean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Kimia </a:t>
            </a:r>
            <a:r>
              <a:rPr lang="en-US" sz="2000" dirty="0" err="1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Farma</a:t>
            </a:r>
            <a:r>
              <a:rPr lang="en-US" sz="20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 - Big Data </a:t>
            </a:r>
            <a:r>
              <a:rPr lang="en-US" sz="2000" dirty="0" smtClean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Analytics</a:t>
            </a:r>
          </a:p>
        </p:txBody>
      </p:sp>
      <p:sp>
        <p:nvSpPr>
          <p:cNvPr id="14" name="Google Shape;60;p13"/>
          <p:cNvSpPr txBox="1"/>
          <p:nvPr/>
        </p:nvSpPr>
        <p:spPr>
          <a:xfrm>
            <a:off x="4979832" y="3650826"/>
            <a:ext cx="7806726" cy="80018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 dirty="0" smtClean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Presented </a:t>
            </a:r>
            <a:r>
              <a:rPr lang="en" sz="2000" dirty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by</a:t>
            </a:r>
            <a:endParaRPr sz="2000" dirty="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r>
              <a:rPr lang="en" sz="2000" dirty="0" smtClean="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Muhammad Ghaza Eka Putra</a:t>
            </a:r>
            <a:endParaRPr sz="2000" dirty="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946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2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Tabel Analisa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24934" r="52515" b="4957"/>
          <a:stretch/>
        </p:blipFill>
        <p:spPr bwMode="auto">
          <a:xfrm>
            <a:off x="5591479" y="1223788"/>
            <a:ext cx="3356944" cy="27139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27527" y="969788"/>
            <a:ext cx="49763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Tabel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analisa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berisi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16 </a:t>
            </a: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kolom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utama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yang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berisi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672458 data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dan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mencakup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informasi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transaksi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cabang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produk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pelanggan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serta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hasil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perhitungan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penjualan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profit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 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2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Kolom-kolom</a:t>
            </a:r>
            <a:r>
              <a:rPr lang="en-US" sz="12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pentingnya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meliputi</a:t>
            </a:r>
            <a:r>
              <a:rPr lang="en-US" sz="12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1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Informasi</a:t>
            </a:r>
            <a:r>
              <a:rPr lang="en-US" sz="11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Transaksi</a:t>
            </a:r>
            <a:r>
              <a:rPr lang="en-US" sz="11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transaction_id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date, </a:t>
            </a:r>
            <a:r>
              <a:rPr lang="en-US" sz="11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customer_name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1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Informasi</a:t>
            </a:r>
            <a:r>
              <a:rPr lang="en-US" sz="11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Cabang</a:t>
            </a:r>
            <a:r>
              <a:rPr lang="en-US" sz="11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branch_id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branch_name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kota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provinsi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1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rating_cabang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1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Informasi</a:t>
            </a:r>
            <a:r>
              <a:rPr lang="en-US" sz="11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Produk</a:t>
            </a:r>
            <a:r>
              <a:rPr lang="en-US" sz="11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product_id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product_name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actual_price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1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discount_percentage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1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Perhitungan</a:t>
            </a:r>
            <a:r>
              <a:rPr lang="en-US" sz="11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Bisnis</a:t>
            </a:r>
            <a:r>
              <a:rPr lang="en-US" sz="11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persentase_gross_laba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nett_sales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1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nett_profit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1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Kepuasan</a:t>
            </a:r>
            <a:r>
              <a:rPr lang="en-US" sz="11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Pelanggan</a:t>
            </a:r>
            <a:r>
              <a:rPr lang="en-US" sz="11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rating_transaksi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Tabel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ini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digunakan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untuk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melakukan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analisis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performa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penjualan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profit,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kepuasan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pelanggan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Kimia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Farma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tahun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2020–2023.</a:t>
            </a:r>
            <a:endParaRPr lang="en-US" sz="1200" b="1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9" t="86708" r="11301" b="4957"/>
          <a:stretch/>
        </p:blipFill>
        <p:spPr bwMode="auto">
          <a:xfrm>
            <a:off x="6705601" y="3993691"/>
            <a:ext cx="2235200" cy="322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2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Tabel Analisa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7527" y="1079859"/>
            <a:ext cx="4483686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2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Adapun</a:t>
            </a:r>
            <a:r>
              <a:rPr lang="en-US" sz="12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rincian</a:t>
            </a:r>
            <a:r>
              <a:rPr lang="en-US" sz="12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kolom</a:t>
            </a:r>
            <a:r>
              <a:rPr lang="en-US" sz="12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meliputi</a:t>
            </a:r>
            <a:r>
              <a:rPr lang="en-US" sz="12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1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transaction_id</a:t>
            </a:r>
            <a:r>
              <a:rPr lang="en-US" sz="11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kode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id </a:t>
            </a:r>
            <a:r>
              <a:rPr lang="en-US" sz="11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transaksi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1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date </a:t>
            </a:r>
            <a:r>
              <a:rPr lang="en-US" sz="11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tanggal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transaksi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dilakukan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1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branch_id</a:t>
            </a:r>
            <a:r>
              <a:rPr lang="en-US" sz="11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kode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id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cabang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Kimia </a:t>
            </a:r>
            <a:r>
              <a:rPr lang="en-US" sz="11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Farma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1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branch_name</a:t>
            </a:r>
            <a:r>
              <a:rPr lang="en-US" sz="11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nama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cabang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Kimia </a:t>
            </a:r>
            <a:r>
              <a:rPr lang="en-US" sz="11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Farma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1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kota</a:t>
            </a:r>
            <a:r>
              <a:rPr lang="en-US" sz="11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kota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cabang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Kimia </a:t>
            </a:r>
            <a:r>
              <a:rPr lang="en-US" sz="11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Farma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1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provinsi</a:t>
            </a:r>
            <a:r>
              <a:rPr lang="en-US" sz="11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provinsi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cabang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Kimia </a:t>
            </a:r>
            <a:r>
              <a:rPr lang="en-US" sz="11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Farma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1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rating_cabang</a:t>
            </a:r>
            <a:r>
              <a:rPr lang="en-US" sz="11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penilaian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konsumen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1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customer_name</a:t>
            </a:r>
            <a:r>
              <a:rPr lang="en-US" sz="11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Nama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customer 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1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product_id</a:t>
            </a:r>
            <a:r>
              <a:rPr lang="en-US" sz="11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kode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product </a:t>
            </a:r>
            <a:r>
              <a:rPr lang="en-US" sz="11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obat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1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product_name</a:t>
            </a:r>
            <a:r>
              <a:rPr lang="en-US" sz="11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nama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obat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1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actual_price</a:t>
            </a:r>
            <a:r>
              <a:rPr lang="en-US" sz="11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harga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obat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1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discount_percentage</a:t>
            </a:r>
            <a:r>
              <a:rPr lang="en-US" sz="11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Persentase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diskon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yang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diberikan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pada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obat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87062" y="1362297"/>
            <a:ext cx="3423179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1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persentase_gross_laba</a:t>
            </a:r>
            <a:r>
              <a:rPr lang="en-US" sz="11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Persentase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laba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yang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seharusnya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diterima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dari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obat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dengan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ketentuan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berikut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 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271463"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1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■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Harga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&lt;=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Rp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50.000 -&gt;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laba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10% 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271463"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1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■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Harga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&gt;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Rp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50.000 - 100.000 -&gt;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laba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15</a:t>
            </a:r>
            <a:r>
              <a:rPr lang="en-US" sz="11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%</a:t>
            </a:r>
          </a:p>
          <a:p>
            <a:pPr marL="271463"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1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■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Harga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&gt;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Rp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100.000 - 300.000 -&gt;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laba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20% 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271463"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1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■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Harga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&gt;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Rp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300.000 - 500.000 -&gt;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laba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25% 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271463"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1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■ </a:t>
            </a:r>
            <a:r>
              <a:rPr lang="en-US" sz="11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Harga</a:t>
            </a:r>
            <a:r>
              <a:rPr lang="en-US" sz="11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&gt;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Rp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500.000 -&gt;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laba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30%, 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1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nett_sales</a:t>
            </a:r>
            <a:r>
              <a:rPr lang="en-US" sz="11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harga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setelah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diskon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1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nett_profit</a:t>
            </a:r>
            <a:r>
              <a:rPr lang="en-US" sz="11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keuntungan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yang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diperoleh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Kimia </a:t>
            </a:r>
            <a:r>
              <a:rPr lang="en-US" sz="11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Farma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1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rating_transaksi</a:t>
            </a:r>
            <a:r>
              <a:rPr lang="en-US" sz="11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r>
              <a:rPr lang="en-US" sz="11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penilaian</a:t>
            </a:r>
            <a:r>
              <a:rPr lang="en-US" sz="11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konsumen</a:t>
            </a:r>
            <a:r>
              <a:rPr lang="en-US" sz="11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terhadap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transaksi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yang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dilakukan</a:t>
            </a:r>
            <a:endParaRPr lang="en-US" sz="11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86655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3ec2985a68_1_4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3ec2985a68_1_4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3ec2985a68_1_49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3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BigQuery Syntax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51"/>
          <a:stretch/>
        </p:blipFill>
        <p:spPr bwMode="auto">
          <a:xfrm>
            <a:off x="461150" y="1336675"/>
            <a:ext cx="3710800" cy="2911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50" y="1336674"/>
            <a:ext cx="4020857" cy="29114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53892" y="4539391"/>
            <a:ext cx="16257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Link 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Query 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  <a:hlinkClick r:id="rId7"/>
              </a:rPr>
              <a:t>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Dashboard  Performance Analytics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82" y="1052338"/>
            <a:ext cx="2697202" cy="38133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224857" y="2324477"/>
            <a:ext cx="38523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Open Sans" pitchFamily="34" charset="0"/>
                <a:ea typeface="Open Sans" pitchFamily="34" charset="0"/>
                <a:cs typeface="Open Sans" pitchFamily="34" charset="0"/>
                <a:hlinkClick r:id="rId6"/>
              </a:rPr>
              <a:t>https</a:t>
            </a:r>
            <a:r>
              <a:rPr lang="en-US" dirty="0">
                <a:latin typeface="Open Sans" pitchFamily="34" charset="0"/>
                <a:ea typeface="Open Sans" pitchFamily="34" charset="0"/>
                <a:cs typeface="Open Sans" pitchFamily="34" charset="0"/>
                <a:hlinkClick r:id="rId6"/>
              </a:rPr>
              <a:t>://</a:t>
            </a:r>
            <a:r>
              <a:rPr lang="en-US" dirty="0" smtClean="0">
                <a:latin typeface="Open Sans" pitchFamily="34" charset="0"/>
                <a:ea typeface="Open Sans" pitchFamily="34" charset="0"/>
                <a:cs typeface="Open Sans" pitchFamily="34" charset="0"/>
                <a:hlinkClick r:id="rId6"/>
              </a:rPr>
              <a:t>lookerstudio.google.com/reporting/4d0746b7-26a9-4ad5-b015-7c800194ae19</a:t>
            </a:r>
            <a:r>
              <a:rPr lang="en-US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endParaRPr lang="en-US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07477" y="2089546"/>
            <a:ext cx="36407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Link Dashboard Google Looker Studio: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Dashboard  Performance Analytics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" t="8602" r="1952" b="75760"/>
          <a:stretch/>
        </p:blipFill>
        <p:spPr bwMode="auto">
          <a:xfrm>
            <a:off x="616016" y="1243462"/>
            <a:ext cx="5728962" cy="13282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6016" y="2653466"/>
            <a:ext cx="810148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6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Insight</a:t>
            </a:r>
            <a:endParaRPr lang="en-US" sz="1600" b="1" dirty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Total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penjualan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bersih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cukup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tinggi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(347 M),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mencerminkan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performa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penjualan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yang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kuat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Profitabilitas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sekitar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28%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dari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total 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sales (98,5 M),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menandakan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efisiensi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operasional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yang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baik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Jumlah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transaksi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yang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besar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(677,4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rb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)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menunjukkan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aktivitas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pelanggan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tinggi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Jaringan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distribusi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yang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luas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(1,7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rb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)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mendukung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jangkauan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nasional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Pada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total rating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terdapat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selisih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yang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menunjukkan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bahwa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pengalaman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transaksi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pelanggan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(3,5)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masih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bisa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ditingkatkan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meskipun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cabang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dinilai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baik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(4,4).</a:t>
            </a:r>
            <a:endParaRPr lang="en-US" sz="1200" dirty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</p:txBody>
      </p:sp>
      <p:sp>
        <p:nvSpPr>
          <p:cNvPr id="7" name="Oval 6"/>
          <p:cNvSpPr/>
          <p:nvPr/>
        </p:nvSpPr>
        <p:spPr>
          <a:xfrm>
            <a:off x="3525026" y="1052339"/>
            <a:ext cx="2887687" cy="160112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489971" y="1724358"/>
            <a:ext cx="449826" cy="2570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973665" y="1615626"/>
            <a:ext cx="4572000" cy="37991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Sebagai</a:t>
            </a:r>
            <a:r>
              <a:rPr lang="en-US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data </a:t>
            </a:r>
            <a:r>
              <a:rPr lang="en-US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02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Dashboard  Performance Analytics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" t="24240" r="1952" b="53457"/>
          <a:stretch/>
        </p:blipFill>
        <p:spPr bwMode="auto">
          <a:xfrm>
            <a:off x="2057238" y="976135"/>
            <a:ext cx="5215923" cy="17247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12808" y="2450251"/>
            <a:ext cx="81874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6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Insight</a:t>
            </a:r>
            <a:endParaRPr lang="en-US" sz="1600" b="1" dirty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Nett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Sales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stabil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di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kisaran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86–87 M per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tahun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menunjukkan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pertumbuhan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yang steady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namun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tidak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signifikan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</a:p>
          <a:p>
            <a:pPr marL="171450" lvl="0" indent="-171450" algn="just"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Nett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Profit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tetap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stabil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sekitar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24 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 per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tahun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artinya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margin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relatif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konstan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</a:p>
          <a:p>
            <a:pPr marL="171450" lvl="0" indent="-171450" algn="just"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Belum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terlihat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peningkatan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besar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dalam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efisiensi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atau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ekspansi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pasar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selama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periode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2020–2023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</a:p>
          <a:p>
            <a:pPr marL="171450" lvl="0" indent="-171450" algn="just"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Kontributor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terbesar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terhadap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total profit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berasal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dari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kelompok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obat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Psikoletik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khususnya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subkategori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Hypnotics and Sedatives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serta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Anxiolytic drugs,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dengan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total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kontribusi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gabungan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sekitar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33–34%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dari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total 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profit).</a:t>
            </a:r>
            <a:endParaRPr lang="en-US" sz="12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Produk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lain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seperti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analgesik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antiinflamasi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antihistamin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juga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signifikan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namun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kontribusinya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lebih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kecil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(7–13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%).</a:t>
            </a:r>
          </a:p>
          <a:p>
            <a:pPr marL="171450" lvl="0" indent="-171450" algn="just"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Kimia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Farma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masih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bergantung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pada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lini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produk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psikoletik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sebagai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penyumbang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utama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profit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  <a:endParaRPr lang="en-US" sz="1200" dirty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Diversifikasi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produk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dapat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menjadi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strategi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jangka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panjang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agar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tidak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terlalu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bergantung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pada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satu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kategori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obat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197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Dashboard  Performance Analytics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" t="46092" r="1952" b="29926"/>
          <a:stretch/>
        </p:blipFill>
        <p:spPr bwMode="auto">
          <a:xfrm>
            <a:off x="1629723" y="1035403"/>
            <a:ext cx="5660284" cy="20125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12808" y="2856667"/>
            <a:ext cx="818748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6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Insight</a:t>
            </a:r>
            <a:endParaRPr lang="en-US" sz="1600" b="1" dirty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Pada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kategori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transaksi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Provinsi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Jawa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Barat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menempati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posisi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tertinggi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(187,6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rb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)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jauh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di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atas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provinsi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lain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Diikuti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oleh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Sumatera Utara,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Jawa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Tengah,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Jawa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Timur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Sulawesi Selatan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Pada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kategori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Sales,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Provinsi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Jawa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Barat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juga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mendominasi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penjualan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(102,5 M),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menegaskan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perannya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sebagai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pusat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bisnis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utama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Provinsi-provinsi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luar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Jawa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memiliki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kontribusi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yang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relatif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kecil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(&lt;25 M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).</a:t>
            </a: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Aktivitas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penjualan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transaksi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sangat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terkonsentrasi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di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Jawa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Barat,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sehingga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potensi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pertumbuhan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terbesar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bisa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difokuskan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pada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ekspansi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luar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Jawa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untuk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meningkatkan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pemerataan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pendapatan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005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Dashboard  Performance Analytics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" t="70155" r="1952" b="1142"/>
          <a:stretch/>
        </p:blipFill>
        <p:spPr bwMode="auto">
          <a:xfrm>
            <a:off x="960780" y="1028703"/>
            <a:ext cx="4919320" cy="20934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33636" y="3240701"/>
            <a:ext cx="836986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dk1"/>
              </a:buClr>
              <a:buSzPts val="1100"/>
            </a:pPr>
            <a:r>
              <a:rPr lang="en-US" sz="16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Insight</a:t>
            </a:r>
            <a:endParaRPr lang="en-US" sz="1600" b="1" dirty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Beberapa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cabang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seperti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NTT, 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Maluku, Sulawesi Tengah,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DIY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memiliki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rating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cabang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&gt;4,4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namun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rating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transaksi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~3,5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Ini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menunjukkan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bahwa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meski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pelayanan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cabang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sangat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baik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tingkat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transaksi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masih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rendah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bisa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jadi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karena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minimnya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volume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pelanggan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atau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keterbatasan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stok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/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akses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 </a:t>
            </a:r>
            <a:endParaRPr lang="en-US" sz="12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Cabang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dengan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rating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tinggi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tidak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selalu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memiliki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tingkat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transaksi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tinggi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</a:p>
          <a:p>
            <a:pPr marL="171450" lvl="0" indent="-171450" algn="just"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Fokus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peningkatan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transaksi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perlu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diarahkan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cabang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dengan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pelayanan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baik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namun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volume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transaksi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rendah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agar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potensi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bisnisnya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lebih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maksimal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  <a:endParaRPr lang="en-US" sz="1200" dirty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marL="171450" lvl="0" indent="-171450" algn="just"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Perlu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strategi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promosi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atau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penambahan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produk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di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wilayah-wilayah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tersebut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457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Dashboard  Performance Analytics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49" y="1110844"/>
            <a:ext cx="2477477" cy="35027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65833" y="1110846"/>
            <a:ext cx="503766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Kesimpulan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err="1"/>
              <a:t>Kinerja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Stabil</a:t>
            </a:r>
            <a:r>
              <a:rPr lang="en-US" dirty="0"/>
              <a:t> – Total </a:t>
            </a:r>
            <a:r>
              <a:rPr lang="en-US" dirty="0" err="1"/>
              <a:t>nett</a:t>
            </a:r>
            <a:r>
              <a:rPr lang="en-US" dirty="0"/>
              <a:t> sales </a:t>
            </a:r>
            <a:r>
              <a:rPr lang="en-US" dirty="0" err="1"/>
              <a:t>konsisten</a:t>
            </a:r>
            <a:r>
              <a:rPr lang="en-US" dirty="0"/>
              <a:t> di </a:t>
            </a:r>
            <a:r>
              <a:rPr lang="en-US" dirty="0" err="1"/>
              <a:t>kisaran</a:t>
            </a:r>
            <a:r>
              <a:rPr lang="en-US" dirty="0"/>
              <a:t> </a:t>
            </a:r>
            <a:r>
              <a:rPr lang="en-US" dirty="0" smtClean="0"/>
              <a:t>86–87 </a:t>
            </a:r>
            <a:r>
              <a:rPr lang="en-US" dirty="0"/>
              <a:t>M/</a:t>
            </a:r>
            <a:r>
              <a:rPr lang="en-US" dirty="0" err="1"/>
              <a:t>tahun</a:t>
            </a:r>
            <a:r>
              <a:rPr lang="en-US" dirty="0"/>
              <a:t>, </a:t>
            </a:r>
            <a:r>
              <a:rPr lang="en-US" dirty="0" err="1"/>
              <a:t>menandakan</a:t>
            </a:r>
            <a:r>
              <a:rPr lang="en-US" dirty="0"/>
              <a:t> </a:t>
            </a:r>
            <a:r>
              <a:rPr lang="en-US" dirty="0" err="1"/>
              <a:t>kestabilan</a:t>
            </a:r>
            <a:r>
              <a:rPr lang="en-US" dirty="0"/>
              <a:t> </a:t>
            </a:r>
            <a:r>
              <a:rPr lang="en-US" dirty="0" err="1"/>
              <a:t>pasar</a:t>
            </a:r>
            <a:r>
              <a:rPr lang="en-US" dirty="0" smtClean="0"/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smtClean="0"/>
              <a:t>Profit </a:t>
            </a:r>
            <a:r>
              <a:rPr lang="en-US" dirty="0"/>
              <a:t>Margin </a:t>
            </a:r>
            <a:r>
              <a:rPr lang="en-US" dirty="0" err="1"/>
              <a:t>Terjaga</a:t>
            </a:r>
            <a:r>
              <a:rPr lang="en-US" dirty="0"/>
              <a:t> – </a:t>
            </a:r>
            <a:r>
              <a:rPr lang="en-US" dirty="0" err="1"/>
              <a:t>Nett</a:t>
            </a:r>
            <a:r>
              <a:rPr lang="en-US" dirty="0"/>
              <a:t> profit ~28%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efisiensi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yang </a:t>
            </a:r>
            <a:r>
              <a:rPr lang="en-US" dirty="0" err="1"/>
              <a:t>baik</a:t>
            </a:r>
            <a:r>
              <a:rPr lang="en-US" dirty="0" smtClean="0"/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err="1" smtClean="0"/>
              <a:t>Dominasi</a:t>
            </a:r>
            <a:r>
              <a:rPr lang="en-US" dirty="0" smtClean="0"/>
              <a:t> </a:t>
            </a:r>
            <a:r>
              <a:rPr lang="en-US" dirty="0"/>
              <a:t>Regional – </a:t>
            </a:r>
            <a:r>
              <a:rPr lang="en-US" dirty="0" err="1"/>
              <a:t>Jawa</a:t>
            </a:r>
            <a:r>
              <a:rPr lang="en-US" dirty="0"/>
              <a:t> Barat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nasional</a:t>
            </a:r>
            <a:r>
              <a:rPr lang="en-US" dirty="0" smtClean="0"/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err="1" smtClean="0"/>
              <a:t>Kinerja</a:t>
            </a:r>
            <a:r>
              <a:rPr lang="en-US" dirty="0" smtClean="0"/>
              <a:t> </a:t>
            </a:r>
            <a:r>
              <a:rPr lang="en-US" dirty="0" err="1"/>
              <a:t>Produk</a:t>
            </a:r>
            <a:r>
              <a:rPr lang="en-US" dirty="0"/>
              <a:t> – </a:t>
            </a:r>
            <a:r>
              <a:rPr lang="en-US" dirty="0" err="1" smtClean="0"/>
              <a:t>Obat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psikoletik</a:t>
            </a:r>
            <a:r>
              <a:rPr lang="en-US" dirty="0" smtClean="0"/>
              <a:t> </a:t>
            </a:r>
            <a:r>
              <a:rPr lang="en-US" dirty="0" err="1"/>
              <a:t>berkontribusi</a:t>
            </a:r>
            <a:r>
              <a:rPr lang="en-US" dirty="0"/>
              <a:t> </a:t>
            </a:r>
            <a:r>
              <a:rPr lang="en-US" dirty="0" err="1"/>
              <a:t>terbesar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profit</a:t>
            </a:r>
            <a:r>
              <a:rPr lang="en-US" dirty="0" smtClean="0"/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err="1" smtClean="0"/>
              <a:t>Potensi</a:t>
            </a:r>
            <a:r>
              <a:rPr lang="en-US" dirty="0" smtClean="0"/>
              <a:t> </a:t>
            </a:r>
            <a:r>
              <a:rPr lang="en-US" dirty="0" err="1"/>
              <a:t>Pertumbuhan</a:t>
            </a:r>
            <a:r>
              <a:rPr lang="en-US" dirty="0"/>
              <a:t> – </a:t>
            </a:r>
            <a:r>
              <a:rPr lang="en-US" dirty="0" err="1"/>
              <a:t>Cabang</a:t>
            </a:r>
            <a:r>
              <a:rPr lang="en-US" dirty="0"/>
              <a:t> di </a:t>
            </a:r>
            <a:r>
              <a:rPr lang="en-US" dirty="0" err="1"/>
              <a:t>luar</a:t>
            </a:r>
            <a:r>
              <a:rPr lang="en-US" dirty="0"/>
              <a:t> </a:t>
            </a:r>
            <a:r>
              <a:rPr lang="en-US" dirty="0" err="1"/>
              <a:t>Jawa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rating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rendah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target </a:t>
            </a:r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 smtClean="0"/>
              <a:t>omzet</a:t>
            </a:r>
            <a:r>
              <a:rPr lang="en-US" dirty="0" smtClean="0"/>
              <a:t>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err="1" smtClean="0"/>
              <a:t>Rekomendasi</a:t>
            </a:r>
            <a:r>
              <a:rPr lang="en-US" dirty="0" smtClean="0"/>
              <a:t> </a:t>
            </a:r>
            <a:r>
              <a:rPr lang="en-US" dirty="0" err="1"/>
              <a:t>Strategis</a:t>
            </a:r>
            <a:r>
              <a:rPr lang="en-US" dirty="0" smtClean="0"/>
              <a:t>:</a:t>
            </a:r>
          </a:p>
          <a:p>
            <a:pPr marL="541338" indent="-185738" algn="just">
              <a:buFont typeface="Wingdings" pitchFamily="2" charset="2"/>
              <a:buChar char="ü"/>
            </a:pPr>
            <a:r>
              <a:rPr lang="en-US" dirty="0" err="1" smtClean="0"/>
              <a:t>Ekspansi</a:t>
            </a:r>
            <a:r>
              <a:rPr lang="en-US" dirty="0" smtClean="0"/>
              <a:t> </a:t>
            </a:r>
            <a:r>
              <a:rPr lang="en-US" dirty="0" err="1"/>
              <a:t>pasar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wilayah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rendah</a:t>
            </a:r>
            <a:r>
              <a:rPr lang="en-US" dirty="0" smtClean="0"/>
              <a:t>.</a:t>
            </a:r>
          </a:p>
          <a:p>
            <a:pPr marL="541338" indent="-185738" algn="just">
              <a:buFont typeface="Wingdings" pitchFamily="2" charset="2"/>
              <a:buChar char="ü"/>
            </a:pPr>
            <a:r>
              <a:rPr lang="en-US" dirty="0" err="1" smtClean="0"/>
              <a:t>Diversifikasi</a:t>
            </a:r>
            <a:r>
              <a:rPr lang="en-US" dirty="0" smtClean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unggulan</a:t>
            </a:r>
            <a:r>
              <a:rPr lang="en-US" dirty="0" smtClean="0"/>
              <a:t>.</a:t>
            </a:r>
          </a:p>
          <a:p>
            <a:pPr marL="541338" indent="-185738" algn="just">
              <a:buFont typeface="Wingdings" pitchFamily="2" charset="2"/>
              <a:buChar char="ü"/>
            </a:pPr>
            <a:r>
              <a:rPr lang="en-US" dirty="0" err="1" smtClean="0"/>
              <a:t>Optimasi</a:t>
            </a:r>
            <a:r>
              <a:rPr lang="en-US" dirty="0" smtClean="0"/>
              <a:t>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proses </a:t>
            </a:r>
            <a:r>
              <a:rPr lang="en-US" dirty="0" err="1"/>
              <a:t>transaksi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709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7" name="Google Shape;6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0826" y="4200657"/>
            <a:ext cx="1581660" cy="5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8467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 rot="1200000">
            <a:off x="1033575" y="377638"/>
            <a:ext cx="2431800" cy="3298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4572000" y="1179317"/>
            <a:ext cx="45720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dirty="0" smtClean="0">
                <a:latin typeface="Rubik SemiBold"/>
                <a:ea typeface="Rubik SemiBold"/>
                <a:cs typeface="Rubik SemiBold"/>
                <a:sym typeface="Rubik SemiBold"/>
              </a:rPr>
              <a:t>Muhammad Ghaza Eka Putra</a:t>
            </a:r>
            <a:endParaRPr sz="2000" b="1" i="0" u="none" strike="noStrike" cap="none" dirty="0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4995334" y="1527972"/>
            <a:ext cx="4148666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dirty="0" smtClean="0">
                <a:solidFill>
                  <a:srgbClr val="019FAB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Sarjana Geofisika (S.Si)</a:t>
            </a:r>
            <a:endParaRPr sz="2000" b="1" i="0" u="none" strike="noStrike" cap="none" dirty="0">
              <a:solidFill>
                <a:srgbClr val="019FAB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5029202" y="2141571"/>
            <a:ext cx="35046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lnSpc>
                <a:spcPct val="150000"/>
              </a:lnSpc>
              <a:buSzPts val="2000"/>
            </a:pPr>
            <a:r>
              <a:rPr lang="en-US" sz="1200" dirty="0" err="1" smtClean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Lulusan</a:t>
            </a:r>
            <a:r>
              <a:rPr lang="en-US" sz="1200" dirty="0" smtClean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S1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Geofisika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dengan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pengalaman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analisis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data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spasial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dan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non-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spasial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Pernah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magang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di BMKG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Maritim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dan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menjadi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Volunteer di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Yayasan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Planet Indonesia.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Aktif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mengikuti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berbagai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pelatihan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online di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bidang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data analysis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untuk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mengasah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kemampuan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pengolahan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dan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interpretasi</a:t>
            </a:r>
            <a:r>
              <a:rPr lang="en-US" sz="1200" dirty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US" sz="1200" dirty="0" smtClean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data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1004800" y="3784386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dirty="0" smtClean="0">
                <a:latin typeface="Rubik Medium"/>
                <a:ea typeface="Rubik Medium"/>
                <a:cs typeface="Rubik Medium"/>
                <a:sym typeface="Rubik Medium"/>
              </a:rPr>
              <a:t>Pontianak, Kalimantan Barat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288" y="4664129"/>
            <a:ext cx="36930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838" y="3794337"/>
            <a:ext cx="400201" cy="4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634" y="4293339"/>
            <a:ext cx="369300" cy="26351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1004800" y="4581210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  <a:buSzPts val="2000"/>
            </a:pPr>
            <a:r>
              <a:rPr lang="en-US" sz="1200" dirty="0" smtClean="0">
                <a:latin typeface="Rubik Medium"/>
                <a:ea typeface="Rubik Medium"/>
                <a:cs typeface="Rubik Medium"/>
                <a:sym typeface="Rubik Medium"/>
                <a:hlinkClick r:id="rId8"/>
              </a:rPr>
              <a:t>www.linkedin.com/in/ghazaputra99</a:t>
            </a:r>
            <a:endParaRPr lang="en-US" sz="1200" dirty="0" smtClean="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1004800" y="4155780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dirty="0" smtClean="0">
                <a:latin typeface="Rubik Medium"/>
                <a:ea typeface="Rubik Medium"/>
                <a:cs typeface="Rubik Medium"/>
                <a:sym typeface="Rubik Medium"/>
              </a:rPr>
              <a:t>ghazaputra99@gmail.com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6" name="Google Shape;75;p3"/>
          <p:cNvSpPr/>
          <p:nvPr/>
        </p:nvSpPr>
        <p:spPr>
          <a:xfrm rot="1200000">
            <a:off x="1092994" y="442373"/>
            <a:ext cx="2321720" cy="3165394"/>
          </a:xfrm>
          <a:prstGeom prst="roundRect">
            <a:avLst>
              <a:gd name="adj" fmla="val 21043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010" b="-501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43467" y="4697161"/>
            <a:ext cx="24513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200" dirty="0">
                <a:latin typeface="Rubik"/>
                <a:ea typeface="Rubik"/>
                <a:cs typeface="Rubik"/>
                <a:sym typeface="Rubik"/>
                <a:hlinkClick r:id="rId10"/>
              </a:rPr>
              <a:t>https://github.com/ghaza-putra</a:t>
            </a:r>
            <a:endParaRPr lang="en-US" sz="1200" i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" name="Google Shape;79;p3"/>
          <p:cNvSpPr txBox="1"/>
          <p:nvPr/>
        </p:nvSpPr>
        <p:spPr>
          <a:xfrm>
            <a:off x="5491715" y="4574585"/>
            <a:ext cx="108688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lnSpc>
                <a:spcPct val="150000"/>
              </a:lnSpc>
              <a:buSzPts val="2000"/>
            </a:pPr>
            <a:r>
              <a:rPr lang="en-US" sz="1200" dirty="0" smtClean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Link </a:t>
            </a:r>
            <a:r>
              <a:rPr lang="en-US" sz="1200" dirty="0" err="1" smtClean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Git</a:t>
            </a:r>
            <a:r>
              <a:rPr lang="en-US" sz="1200" dirty="0" smtClean="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-hub: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265ee868302_0_130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65ee868302_0_13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65ee868302_0_130"/>
          <p:cNvSpPr txBox="1"/>
          <p:nvPr/>
        </p:nvSpPr>
        <p:spPr>
          <a:xfrm>
            <a:off x="340500" y="1406350"/>
            <a:ext cx="865320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" b="1" dirty="0" smtClean="0">
                <a:latin typeface="Rubik"/>
                <a:ea typeface="Rubik"/>
                <a:cs typeface="Rubik"/>
                <a:sym typeface="Rubik"/>
              </a:rPr>
              <a:t>Data Analyst / Dsarea (</a:t>
            </a:r>
            <a:r>
              <a:rPr lang="en-US" b="1" dirty="0" err="1">
                <a:latin typeface="Rubik"/>
                <a:ea typeface="Rubik"/>
                <a:cs typeface="Rubik"/>
                <a:sym typeface="Rubik"/>
              </a:rPr>
              <a:t>D</a:t>
            </a:r>
            <a:r>
              <a:rPr lang="en-US" b="1" dirty="0" err="1" smtClean="0">
                <a:latin typeface="Rubik"/>
                <a:ea typeface="Rubik"/>
                <a:cs typeface="Rubik"/>
                <a:sym typeface="Rubik"/>
              </a:rPr>
              <a:t>igitalskillsarea</a:t>
            </a:r>
            <a:r>
              <a:rPr lang="en" b="1" dirty="0">
                <a:latin typeface="Rubik"/>
                <a:ea typeface="Rubik"/>
                <a:cs typeface="Rubik"/>
                <a:sym typeface="Rubik"/>
              </a:rPr>
              <a:t>)</a:t>
            </a:r>
            <a:r>
              <a:rPr lang="en" b="1" dirty="0" smtClean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b="1" dirty="0">
                <a:latin typeface="Rubik"/>
                <a:ea typeface="Rubik"/>
                <a:cs typeface="Rubik"/>
                <a:sym typeface="Rubik"/>
              </a:rPr>
              <a:t>| 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&lt;link </a:t>
            </a:r>
            <a:r>
              <a:rPr lang="en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certificate&gt;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                                Februari - Maret, 2025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/>
            </a:r>
            <a:b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" b="1" dirty="0">
                <a:latin typeface="Rubik"/>
                <a:ea typeface="Rubik"/>
                <a:cs typeface="Rubik"/>
                <a:sym typeface="Rubik"/>
              </a:rPr>
              <a:t>Data </a:t>
            </a:r>
            <a:r>
              <a:rPr lang="en" b="1" dirty="0" smtClean="0">
                <a:latin typeface="Rubik"/>
                <a:ea typeface="Rubik"/>
                <a:cs typeface="Rubik"/>
                <a:sym typeface="Rubik"/>
              </a:rPr>
              <a:t>Science </a:t>
            </a:r>
            <a:r>
              <a:rPr lang="en" b="1" dirty="0">
                <a:latin typeface="Rubik"/>
                <a:ea typeface="Rubik"/>
                <a:cs typeface="Rubik"/>
                <a:sym typeface="Rubik"/>
              </a:rPr>
              <a:t>/ Dsarea (</a:t>
            </a:r>
            <a:r>
              <a:rPr lang="en-US" b="1" dirty="0" err="1">
                <a:latin typeface="Rubik"/>
                <a:ea typeface="Rubik"/>
                <a:cs typeface="Rubik"/>
                <a:sym typeface="Rubik"/>
              </a:rPr>
              <a:t>Digitalskillsarea</a:t>
            </a:r>
            <a:r>
              <a:rPr lang="en" b="1" dirty="0">
                <a:latin typeface="Rubik"/>
                <a:ea typeface="Rubik"/>
                <a:cs typeface="Rubik"/>
                <a:sym typeface="Rubik"/>
              </a:rPr>
              <a:t>) | 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6"/>
              </a:rPr>
              <a:t>&lt;link certificate&gt;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                                 </a:t>
            </a:r>
            <a:r>
              <a:rPr lang="en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Maret 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- </a:t>
            </a:r>
            <a:r>
              <a:rPr lang="en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April, 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2025 </a:t>
            </a:r>
            <a:r>
              <a:rPr lang="en" b="1" dirty="0">
                <a:latin typeface="Rubik"/>
                <a:ea typeface="Rubik"/>
                <a:cs typeface="Rubik"/>
                <a:sym typeface="Rubik"/>
              </a:rPr>
              <a:t>Data </a:t>
            </a:r>
            <a:r>
              <a:rPr lang="en" b="1" dirty="0" smtClean="0">
                <a:latin typeface="Rubik"/>
                <a:ea typeface="Rubik"/>
                <a:cs typeface="Rubik"/>
                <a:sym typeface="Rubik"/>
              </a:rPr>
              <a:t>Science </a:t>
            </a:r>
            <a:r>
              <a:rPr lang="en" b="1" dirty="0">
                <a:latin typeface="Rubik"/>
                <a:ea typeface="Rubik"/>
                <a:cs typeface="Rubik"/>
                <a:sym typeface="Rubik"/>
              </a:rPr>
              <a:t>/ </a:t>
            </a:r>
            <a:r>
              <a:rPr lang="en" b="1" dirty="0" smtClean="0">
                <a:latin typeface="Rubik"/>
                <a:ea typeface="Rubik"/>
                <a:cs typeface="Rubik"/>
                <a:sym typeface="Rubik"/>
              </a:rPr>
              <a:t>Kelas.com | 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7"/>
              </a:rPr>
              <a:t>&lt;link certificate&gt;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                               </a:t>
            </a:r>
            <a:r>
              <a:rPr lang="en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                                           Januari 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- </a:t>
            </a:r>
            <a:r>
              <a:rPr lang="en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Mei, 2025 </a:t>
            </a:r>
            <a:r>
              <a:rPr lang="en" b="1" dirty="0">
                <a:latin typeface="Rubik"/>
                <a:ea typeface="Rubik"/>
                <a:cs typeface="Rubik"/>
                <a:sym typeface="Rubik"/>
              </a:rPr>
              <a:t>Data </a:t>
            </a:r>
            <a:r>
              <a:rPr lang="en" b="1" dirty="0" smtClean="0">
                <a:latin typeface="Rubik"/>
                <a:ea typeface="Rubik"/>
                <a:cs typeface="Rubik"/>
                <a:sym typeface="Rubik"/>
              </a:rPr>
              <a:t>Analysis </a:t>
            </a:r>
            <a:r>
              <a:rPr lang="en" b="1" dirty="0">
                <a:latin typeface="Rubik"/>
                <a:ea typeface="Rubik"/>
                <a:cs typeface="Rubik"/>
                <a:sym typeface="Rubik"/>
              </a:rPr>
              <a:t>/ </a:t>
            </a:r>
            <a:r>
              <a:rPr lang="en" b="1" dirty="0" smtClean="0">
                <a:latin typeface="Rubik"/>
                <a:ea typeface="Rubik"/>
                <a:cs typeface="Rubik"/>
                <a:sym typeface="Rubik"/>
              </a:rPr>
              <a:t>MySkill </a:t>
            </a:r>
            <a:r>
              <a:rPr lang="en" b="1" dirty="0">
                <a:latin typeface="Rubik"/>
                <a:ea typeface="Rubik"/>
                <a:cs typeface="Rubik"/>
                <a:sym typeface="Rubik"/>
              </a:rPr>
              <a:t>| 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8"/>
              </a:rPr>
              <a:t>&lt;link certificate&gt;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                                                                           </a:t>
            </a:r>
            <a:r>
              <a:rPr lang="en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Maret 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- Mei, 2025 </a:t>
            </a:r>
            <a:r>
              <a:rPr lang="en-US" b="1" dirty="0" smtClean="0">
                <a:latin typeface="Rubik"/>
                <a:ea typeface="Rubik"/>
                <a:cs typeface="Rubik"/>
                <a:sym typeface="Rubik"/>
              </a:rPr>
              <a:t>Data Scientist Virtual Intern </a:t>
            </a:r>
            <a:r>
              <a:rPr lang="en" b="1" dirty="0" smtClean="0">
                <a:latin typeface="Rubik"/>
                <a:ea typeface="Rubik"/>
                <a:cs typeface="Rubik"/>
                <a:sym typeface="Rubik"/>
              </a:rPr>
              <a:t>/ ID/X Partners</a:t>
            </a:r>
            <a:r>
              <a:rPr lang="en-US" b="1" dirty="0" smtClean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b="1" dirty="0" smtClean="0">
                <a:latin typeface="Rubik"/>
                <a:ea typeface="Rubik"/>
                <a:cs typeface="Rubik"/>
                <a:sym typeface="Rubik"/>
              </a:rPr>
              <a:t>  | </a:t>
            </a:r>
            <a:r>
              <a:rPr lang="en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  <a:hlinkClick r:id="rId9"/>
              </a:rPr>
              <a:t>&lt;link certificate&gt;</a:t>
            </a:r>
            <a:r>
              <a:rPr lang="en" b="1" dirty="0" smtClean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                           Juli - Agustus, 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2025 </a:t>
            </a:r>
            <a:endParaRPr b="0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3" name="Google Shape;93;g265ee868302_0_130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>
                <a:latin typeface="Rubik"/>
                <a:ea typeface="Rubik"/>
                <a:cs typeface="Rubik"/>
                <a:sym typeface="Rubik"/>
              </a:rPr>
              <a:t>Courses and </a:t>
            </a:r>
            <a:r>
              <a:rPr lang="en" sz="3000" b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Certification</a:t>
            </a:r>
            <a:endParaRPr sz="3000" b="1" i="0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500" y="223277"/>
            <a:ext cx="1322027" cy="552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/>
        </p:nvSpPr>
        <p:spPr>
          <a:xfrm>
            <a:off x="1769700" y="1289002"/>
            <a:ext cx="5604600" cy="315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PT Kimia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Farma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Tbk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merupakan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salah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satu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perusahaan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farmasi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tertua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dan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terkemuka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di Indonesia yang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berdiri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sejak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tahun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1817.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Sebagai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bagian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Holding BUMN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Farmasi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, Kimia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Farma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bergerak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di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bidang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produksi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distribusi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perdagangan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serta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pelayanan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kesehatan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melalui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jaringan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apotek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laboratorium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klinik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dan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klinik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kesehatan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yang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tersebar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di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seluruh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Indonesia</a:t>
            </a:r>
            <a:r>
              <a:rPr lang="en-US" sz="1200" b="1" dirty="0" smtClean="0">
                <a:latin typeface="Rubik"/>
                <a:ea typeface="Rubik"/>
                <a:cs typeface="Rubik"/>
                <a:sym typeface="Rubik"/>
              </a:rPr>
              <a:t>.</a:t>
            </a: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Perusahaan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ini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berkomitmen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menyediakan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produk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dan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layanan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kesehatan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yang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berkualitas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serta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terjangkau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bagi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masyarakat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Dalam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beberapa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tahun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terakhir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, Kimia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Farma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terus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berinovasi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melalui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digitalisasi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layanan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pengembangan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produk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farmasi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dan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herbal,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serta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ekspansi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bisnis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ke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sektor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kesehatan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terpadu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guna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memperkuat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posisinya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sebagai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perusahaan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farmasi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nasional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yang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kompetitif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dan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berdaya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saing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global.</a:t>
            </a:r>
            <a:endParaRPr sz="12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>
                <a:latin typeface="Rubik"/>
                <a:ea typeface="Rubik"/>
                <a:cs typeface="Rubik"/>
                <a:sym typeface="Rubik"/>
              </a:rPr>
              <a:t>About </a:t>
            </a:r>
            <a:r>
              <a:rPr lang="en" sz="3000" b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Company</a:t>
            </a:r>
            <a:endParaRPr sz="3000" b="1" i="0" u="none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65ee868302_0_9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65ee868302_0_9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65ee868302_0_99"/>
          <p:cNvSpPr txBox="1"/>
          <p:nvPr/>
        </p:nvSpPr>
        <p:spPr>
          <a:xfrm>
            <a:off x="340500" y="1025335"/>
            <a:ext cx="8463000" cy="415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Latar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Belakang</a:t>
            </a:r>
            <a:r>
              <a:rPr lang="en-US" sz="12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Menganalisis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kinerja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bisnis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PT Kimia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Farma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pada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periode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2020–2023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secara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menyeluruh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Mendukung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pengambilan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keputusan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berbasis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data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melalui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integrasi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visualisasi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performa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bisnis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</a:p>
          <a:p>
            <a:pPr lvl="0" algn="just">
              <a:buClr>
                <a:schemeClr val="dk1"/>
              </a:buClr>
              <a:buSzPts val="1100"/>
            </a:pPr>
            <a:endParaRPr lang="en-US" sz="1200" dirty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2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Dataset 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yang </a:t>
            </a:r>
            <a:r>
              <a:rPr lang="en-US" sz="1200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Digunakan</a:t>
            </a:r>
            <a:r>
              <a:rPr lang="en-US" sz="12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kf_final_transaction.csv 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– Data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transaksi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pelanggan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kf_inventory.csv 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– Data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stok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persediaan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produk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kf_kantor_cabang.csv 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– Data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lokasi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kota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rating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cabang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kf_product.csv 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– Data detail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harga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produk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</a:p>
          <a:p>
            <a:pPr lvl="0" algn="just">
              <a:buClr>
                <a:schemeClr val="dk1"/>
              </a:buClr>
              <a:buSzPts val="1100"/>
            </a:pPr>
            <a:endParaRPr lang="en-US" sz="1200" dirty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Problem </a:t>
            </a:r>
            <a:r>
              <a:rPr lang="en-US" sz="12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Statement:</a:t>
            </a: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Bagaimana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mengevaluasi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kinerja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penjualan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profitabilitas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Kimia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Farma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berdasarkan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data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transaksi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?</a:t>
            </a:r>
          </a:p>
          <a:p>
            <a:pPr marL="171450" lvl="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Bagaimana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menampilkan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hasil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analisis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dalam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dashboard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interaktif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yang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menggambarkan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tren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bisnis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2020–2023?</a:t>
            </a:r>
            <a:endParaRPr lang="en-US" sz="12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endParaRPr lang="en-US" sz="12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endParaRPr sz="12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2" name="Google Shape;112;g265ee868302_0_99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>
                <a:latin typeface="Rubik"/>
                <a:ea typeface="Rubik"/>
                <a:cs typeface="Rubik"/>
                <a:sym typeface="Rubik"/>
              </a:rPr>
              <a:t>Project </a:t>
            </a:r>
            <a:r>
              <a:rPr lang="en" sz="3000" b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Portfolio</a:t>
            </a:r>
            <a:endParaRPr sz="3000" b="1" i="0" u="none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Google Shape;113;g265ee868302_0_99"/>
          <p:cNvSpPr txBox="1"/>
          <p:nvPr/>
        </p:nvSpPr>
        <p:spPr>
          <a:xfrm>
            <a:off x="6351255" y="4549383"/>
            <a:ext cx="3089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Project explanation video </a:t>
            </a:r>
            <a:r>
              <a:rPr lang="en" sz="1200" b="1" dirty="0">
                <a:latin typeface="Rubik"/>
                <a:ea typeface="Rubik"/>
                <a:cs typeface="Rubik"/>
                <a:sym typeface="Rubik"/>
                <a:hlinkClick r:id="rId5"/>
              </a:rPr>
              <a:t>here</a:t>
            </a:r>
            <a:r>
              <a:rPr lang="en" sz="1200" b="1" dirty="0" smtClean="0">
                <a:latin typeface="Rubik"/>
                <a:ea typeface="Rubik"/>
                <a:cs typeface="Rubik"/>
                <a:sym typeface="Rubik"/>
                <a:hlinkClick r:id="rId5"/>
              </a:rPr>
              <a:t>!</a:t>
            </a:r>
            <a:endParaRPr lang="en" sz="1200" b="1" dirty="0" smtClean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54289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Importing Dataset to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691" y="1780494"/>
            <a:ext cx="3597109" cy="17882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69" y="1780497"/>
            <a:ext cx="3648731" cy="1788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4169" y="1070033"/>
            <a:ext cx="77724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Adapun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Langkah-Langkah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dalam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Mengimport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Dataset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BigQuery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Sebagai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Berikut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endParaRPr lang="en-US" b="1" dirty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5200" y="3779700"/>
            <a:ext cx="33358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2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Login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pada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situs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berikut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untuk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mengakses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BigQuery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  <a:hlinkClick r:id="rId7"/>
              </a:rPr>
              <a:t>https://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  <a:hlinkClick r:id="rId7"/>
              </a:rPr>
              <a:t>cloud.google.com/bigquery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endParaRPr lang="en-US" sz="12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9270" y="3824817"/>
            <a:ext cx="3513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197311" y="3840788"/>
            <a:ext cx="33358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Klik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pada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bagian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New Project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untuk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membuat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project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baru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Dalam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kasus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ini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saya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menggunakan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Project 1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01381" y="3885905"/>
            <a:ext cx="354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</a:t>
            </a:r>
            <a:r>
              <a:rPr lang="en-US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)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534103" y="1850065"/>
            <a:ext cx="477098" cy="25076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Importing Dataset to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69" y="1750944"/>
            <a:ext cx="4839637" cy="23945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4169" y="1070033"/>
            <a:ext cx="77724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Adapun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Langkah-Langkah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dalam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Mengimport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Dataset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BigQuery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Sebagai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Berikut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endParaRPr lang="en-US" b="1" dirty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35610" y="1750944"/>
            <a:ext cx="30678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Klik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ikon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titik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tiga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(⋮)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pada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nama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project yang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telah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dibuat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kemudian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pilih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Create Dataset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Pada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tahap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pembuatan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dataset,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tentukan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nama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dataset (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dalam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kasus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ini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menggunakan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KimiaFarma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).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Selanjutnya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pada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bagian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Location type,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pilih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antara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Region </a:t>
            </a: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atau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Multi-region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sesuai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dengan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kebutuhan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lokasi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penyimpanan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data.</a:t>
            </a:r>
            <a:endParaRPr lang="en-US" sz="1200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39679" y="1796061"/>
            <a:ext cx="3513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C)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710266" y="2598845"/>
            <a:ext cx="155787" cy="164503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86853" y="3920165"/>
            <a:ext cx="592667" cy="25076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199553" y="2218365"/>
            <a:ext cx="477098" cy="25076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4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Importing Dataset to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31"/>
          <a:stretch/>
        </p:blipFill>
        <p:spPr bwMode="auto">
          <a:xfrm>
            <a:off x="569786" y="1556668"/>
            <a:ext cx="1382166" cy="17221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923" y="1549833"/>
            <a:ext cx="4038058" cy="19979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8"/>
          <a:stretch/>
        </p:blipFill>
        <p:spPr bwMode="auto">
          <a:xfrm>
            <a:off x="6512184" y="1532899"/>
            <a:ext cx="2428519" cy="20158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4169" y="1070033"/>
            <a:ext cx="77724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Adapun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Langkah-Langkah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dalam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Mengimport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Dataset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BigQuery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Sebagai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Berikut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endParaRPr lang="en-US" b="1" dirty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89799" y="2745992"/>
            <a:ext cx="113032" cy="9676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89799" y="2101926"/>
            <a:ext cx="373384" cy="1312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884104" y="2316432"/>
            <a:ext cx="449826" cy="2570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65717" y="3612077"/>
            <a:ext cx="80749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Untuk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memasukkan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data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dalam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BigQuery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klik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ikon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titik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tiga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(⋮)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pada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dataset yang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telah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dibuat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kemudian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pilih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Create Table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Setelah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itu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unggah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file data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sesuai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kebutuhan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(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misalnya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file 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CSV)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beri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nama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tabel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sesuai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keperluan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Pada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bagian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Schema, </a:t>
            </a: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centang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opsi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Auto Detect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agar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BigQuery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secara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otomatis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mengenali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tipe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data di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setiap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kolom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Setelah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semua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pengaturan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sesuai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</a:t>
            </a: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klik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Create Table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untuk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memuat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data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dalam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tabel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  <a:endParaRPr lang="en-US" sz="1200" b="1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9786" y="3657194"/>
            <a:ext cx="582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</a:t>
            </a:r>
            <a:r>
              <a:rPr lang="en-US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)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6475142" y="3384901"/>
            <a:ext cx="554308" cy="19859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6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Importing Dataset to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040" y="1564304"/>
            <a:ext cx="5180079" cy="25468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4169" y="1070033"/>
            <a:ext cx="77724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Adapun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Langkah-Langkah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dalam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Mengimport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Dataset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ke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BigQuery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Sebagai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b="1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Berikut</a:t>
            </a:r>
            <a:r>
              <a:rPr lang="en-US" b="1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:</a:t>
            </a:r>
            <a:endParaRPr lang="en-US" b="1" dirty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65717" y="4183597"/>
            <a:ext cx="8074986" cy="61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Setelah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semua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pengaturan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selesai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file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berhasil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diunggah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.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Dengan</a:t>
            </a:r>
            <a:r>
              <a:rPr lang="en-US" sz="1200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demikian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, data </a:t>
            </a: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sudah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terinput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dan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siap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b="1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digunakan</a:t>
            </a:r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untuk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proses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analisis</a:t>
            </a:r>
            <a:r>
              <a:rPr lang="en-US" sz="1200" dirty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 </a:t>
            </a:r>
            <a:r>
              <a:rPr lang="en-US" sz="1200" dirty="0" err="1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selanjutnya</a:t>
            </a:r>
            <a:endParaRPr lang="en-US" sz="1200" b="1" dirty="0" smtClean="0">
              <a:latin typeface="Open Sans" pitchFamily="34" charset="0"/>
              <a:ea typeface="Open Sans" pitchFamily="34" charset="0"/>
              <a:cs typeface="Open Sans" pitchFamily="34" charset="0"/>
              <a:sym typeface="Rubik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9786" y="4228714"/>
            <a:ext cx="582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Open Sans" pitchFamily="34" charset="0"/>
                <a:ea typeface="Open Sans" pitchFamily="34" charset="0"/>
                <a:cs typeface="Open Sans" pitchFamily="34" charset="0"/>
                <a:sym typeface="Rubik"/>
              </a:rPr>
              <a:t>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72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1347</Words>
  <Application>Microsoft Office PowerPoint</Application>
  <PresentationFormat>On-screen Show (16:9)</PresentationFormat>
  <Paragraphs>137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Rubik Light</vt:lpstr>
      <vt:lpstr>Rubik Medium</vt:lpstr>
      <vt:lpstr>Wingdings</vt:lpstr>
      <vt:lpstr>Rubik SemiBold</vt:lpstr>
      <vt:lpstr>Open Sans</vt:lpstr>
      <vt:lpstr>Rubik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Ghaza_Ekaputra</dc:creator>
  <cp:lastModifiedBy>Lenovo</cp:lastModifiedBy>
  <cp:revision>31</cp:revision>
  <dcterms:modified xsi:type="dcterms:W3CDTF">2025-10-27T07:43:29Z</dcterms:modified>
</cp:coreProperties>
</file>